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59" r:id="rId5"/>
    <p:sldId id="267" r:id="rId6"/>
    <p:sldId id="260" r:id="rId7"/>
    <p:sldId id="261" r:id="rId8"/>
    <p:sldId id="262" r:id="rId9"/>
    <p:sldId id="263" r:id="rId10"/>
    <p:sldId id="268" r:id="rId11"/>
    <p:sldId id="264" r:id="rId12"/>
    <p:sldId id="265"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595" autoAdjust="0"/>
  </p:normalViewPr>
  <p:slideViewPr>
    <p:cSldViewPr>
      <p:cViewPr>
        <p:scale>
          <a:sx n="80" d="100"/>
          <a:sy n="80" d="100"/>
        </p:scale>
        <p:origin x="-147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24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DC5A5-B3BA-46EF-A329-C4BED5AF9556}" type="datetimeFigureOut">
              <a:rPr lang="en-US" smtClean="0"/>
              <a:pPr/>
              <a:t>6/5/2024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572E0-4AA2-4B9A-B10C-5CBA0E55F8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572E0-4AA2-4B9A-B10C-5CBA0E55F8E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F0F0191-ADAE-4BDB-8830-5F0655474F87}" type="datetimeFigureOut">
              <a:rPr lang="en-US" smtClean="0"/>
              <a:pPr/>
              <a:t>6/5/2024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F0191-ADAE-4BDB-8830-5F0655474F87}"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F0191-ADAE-4BDB-8830-5F0655474F87}"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0F0191-ADAE-4BDB-8830-5F0655474F87}" type="datetimeFigureOut">
              <a:rPr lang="en-US" smtClean="0"/>
              <a:pPr/>
              <a:t>6/5/2024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F0F0191-ADAE-4BDB-8830-5F0655474F87}" type="datetimeFigureOut">
              <a:rPr lang="en-US" smtClean="0"/>
              <a:pPr/>
              <a:t>6/5/2024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4E5EB19-5BCD-4BBA-9A0A-D800C24FEFE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F0F0191-ADAE-4BDB-8830-5F0655474F87}" type="datetimeFigureOut">
              <a:rPr lang="en-US" smtClean="0"/>
              <a:pPr/>
              <a:t>6/5/2024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F0F0191-ADAE-4BDB-8830-5F0655474F87}"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4E5EB19-5BCD-4BBA-9A0A-D800C24FEFE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F0F0191-ADAE-4BDB-8830-5F0655474F87}" type="datetimeFigureOut">
              <a:rPr lang="en-US" smtClean="0"/>
              <a:pPr/>
              <a:t>6/5/2024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0F0191-ADAE-4BDB-8830-5F0655474F87}" type="datetimeFigureOut">
              <a:rPr lang="en-US" smtClean="0"/>
              <a:pPr/>
              <a:t>6/5/2024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0F0191-ADAE-4BDB-8830-5F0655474F87}" type="datetimeFigureOut">
              <a:rPr lang="en-US" smtClean="0"/>
              <a:pPr/>
              <a:t>6/5/2024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5EB19-5BCD-4BBA-9A0A-D800C24FEFE8}"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F0F0191-ADAE-4BDB-8830-5F0655474F87}"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4E5EB19-5BCD-4BBA-9A0A-D800C24FEFE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F0F0191-ADAE-4BDB-8830-5F0655474F87}" type="datetimeFigureOut">
              <a:rPr lang="en-US" smtClean="0"/>
              <a:pPr/>
              <a:t>6/5/2024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4E5EB19-5BCD-4BBA-9A0A-D800C24FEFE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newsflash/>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azimax.net/en/shop/polypropylene-pp-1300r-z30g/" TargetMode="External"/><Relationship Id="rId3" Type="http://schemas.openxmlformats.org/officeDocument/2006/relationships/hyperlink" Target="https://adevarul.ro/news/societate/cat-romania-tintele-reciclare-impuse-uniunea-europeana-1_60fac09d5163ec42715f226a/index.html" TargetMode="External"/><Relationship Id="rId7" Type="http://schemas.openxmlformats.org/officeDocument/2006/relationships/hyperlink" Target="https://ro.pinterest.com/pin/483151866249054070/" TargetMode="External"/><Relationship Id="rId2" Type="http://schemas.openxmlformats.org/officeDocument/2006/relationships/hyperlink" Target="https://hartareciclarii.ro/cum-reciclez/despre-reciclarea-plasticului-coduri-reguli-si-dileme/" TargetMode="External"/><Relationship Id="rId1" Type="http://schemas.openxmlformats.org/officeDocument/2006/relationships/slideLayout" Target="../slideLayouts/slideLayout7.xml"/><Relationship Id="rId6" Type="http://schemas.openxmlformats.org/officeDocument/2006/relationships/hyperlink" Target="https://blog.repurpose.global/what-is-the-effect-of-plastic-in-forests-and-wildlife/" TargetMode="External"/><Relationship Id="rId5" Type="http://schemas.openxmlformats.org/officeDocument/2006/relationships/hyperlink" Target="https://thisgirlabroad.com/how-to-survive-the-monkey-forest-in-ubud-bali/" TargetMode="External"/><Relationship Id="rId10" Type="http://schemas.openxmlformats.org/officeDocument/2006/relationships/hyperlink" Target="https://ro.pinterest.com/yanaka2233/education/" TargetMode="External"/><Relationship Id="rId4" Type="http://schemas.openxmlformats.org/officeDocument/2006/relationships/hyperlink" Target="https://learn.eartheasy.com/articles/plastics-by-the-numbers/" TargetMode="External"/><Relationship Id="rId9" Type="http://schemas.openxmlformats.org/officeDocument/2006/relationships/hyperlink" Target="https://sunrisesanitation.com/if-landfills-are-bad-whats-the-alternativ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000108"/>
            <a:ext cx="8458200" cy="1222375"/>
          </a:xfrm>
          <a:effectLst/>
        </p:spPr>
        <p:txBody>
          <a:bodyPr anchor="ctr">
            <a:normAutofit/>
          </a:bodyPr>
          <a:lstStyle/>
          <a:p>
            <a:pPr algn="ctr"/>
            <a:r>
              <a:rPr lang="ro-RO" sz="5400" dirty="0" smtClean="0">
                <a:latin typeface="Gloucester MT Extra Condensed" pitchFamily="18" charset="0"/>
              </a:rPr>
              <a:t>Plastics in romania</a:t>
            </a:r>
            <a:endParaRPr lang="en-US" sz="5400" dirty="0">
              <a:latin typeface="Gloucester MT Extra Condensed" pitchFamily="18" charset="0"/>
            </a:endParaRPr>
          </a:p>
        </p:txBody>
      </p:sp>
      <p:sp>
        <p:nvSpPr>
          <p:cNvPr id="3" name="Subtitle 2"/>
          <p:cNvSpPr>
            <a:spLocks noGrp="1"/>
          </p:cNvSpPr>
          <p:nvPr>
            <p:ph type="subTitle" idx="1"/>
          </p:nvPr>
        </p:nvSpPr>
        <p:spPr>
          <a:xfrm>
            <a:off x="357158" y="4429132"/>
            <a:ext cx="8458200" cy="914400"/>
          </a:xfrm>
        </p:spPr>
        <p:txBody>
          <a:bodyPr/>
          <a:lstStyle/>
          <a:p>
            <a:pPr algn="ctr"/>
            <a:r>
              <a:rPr lang="ro-RO" b="1" dirty="0" smtClean="0">
                <a:latin typeface="Gabriola" pitchFamily="82" charset="0"/>
              </a:rPr>
              <a:t>Students: Valeria Barbarii, Irinel Stefan, Dragos Radu, Victor Mihalas</a:t>
            </a:r>
            <a:endParaRPr lang="en-US" b="1" dirty="0">
              <a:latin typeface="Gabriola" pitchFamily="82" charset="0"/>
            </a:endParaRPr>
          </a:p>
        </p:txBody>
      </p:sp>
      <p:pic>
        <p:nvPicPr>
          <p:cNvPr id="7" name="Picture 6" descr="2bb7d2592a7d1aa3d92c793b154f3a62.png"/>
          <p:cNvPicPr>
            <a:picLocks noChangeAspect="1"/>
          </p:cNvPicPr>
          <p:nvPr/>
        </p:nvPicPr>
        <p:blipFill>
          <a:blip r:embed="rId3" cstate="print"/>
          <a:stretch>
            <a:fillRect/>
          </a:stretch>
        </p:blipFill>
        <p:spPr>
          <a:xfrm>
            <a:off x="3347662" y="2357430"/>
            <a:ext cx="2448677" cy="2371719"/>
          </a:xfrm>
          <a:prstGeom prst="rect">
            <a:avLst/>
          </a:prstGeom>
        </p:spPr>
      </p:pic>
      <p:pic>
        <p:nvPicPr>
          <p:cNvPr id="5" name="Picture 4" descr="logosbeneficaireserasmusleft_en"/>
          <p:cNvPicPr/>
          <p:nvPr/>
        </p:nvPicPr>
        <p:blipFill>
          <a:blip r:embed="rId4" cstate="print"/>
          <a:srcRect l="26543" r="2606"/>
          <a:stretch>
            <a:fillRect/>
          </a:stretch>
        </p:blipFill>
        <p:spPr bwMode="auto">
          <a:xfrm>
            <a:off x="0" y="0"/>
            <a:ext cx="2640330" cy="824329"/>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ât de departe este România de ţintele de reciclare impuse de Uniunea Europeană"/>
          <p:cNvPicPr>
            <a:picLocks noChangeAspect="1" noChangeArrowheads="1"/>
          </p:cNvPicPr>
          <p:nvPr/>
        </p:nvPicPr>
        <p:blipFill>
          <a:blip r:embed="rId2" cstate="print"/>
          <a:srcRect/>
          <a:stretch>
            <a:fillRect/>
          </a:stretch>
        </p:blipFill>
        <p:spPr bwMode="auto">
          <a:xfrm>
            <a:off x="1495425" y="1857364"/>
            <a:ext cx="6153150" cy="3848101"/>
          </a:xfrm>
          <a:prstGeom prst="rect">
            <a:avLst/>
          </a:prstGeom>
          <a:ln>
            <a:noFill/>
          </a:ln>
          <a:effectLst>
            <a:softEdge rad="112500"/>
          </a:effectLst>
        </p:spPr>
      </p:pic>
      <p:sp>
        <p:nvSpPr>
          <p:cNvPr id="3" name="Rectangle 2"/>
          <p:cNvSpPr/>
          <p:nvPr/>
        </p:nvSpPr>
        <p:spPr>
          <a:xfrm>
            <a:off x="1785918" y="285728"/>
            <a:ext cx="5572164" cy="1446550"/>
          </a:xfrm>
          <a:prstGeom prst="rect">
            <a:avLst/>
          </a:prstGeom>
        </p:spPr>
        <p:txBody>
          <a:bodyPr wrap="square">
            <a:spAutoFit/>
          </a:bodyPr>
          <a:lstStyle/>
          <a:p>
            <a:pPr algn="ctr"/>
            <a:r>
              <a:rPr lang="en-US" sz="4400" dirty="0" smtClean="0">
                <a:latin typeface="Gloucester MT Extra Condensed" pitchFamily="18" charset="0"/>
              </a:rPr>
              <a:t>The way in which different materials are recycled in Romania</a:t>
            </a:r>
            <a:endParaRPr lang="en-US" sz="4400" dirty="0">
              <a:latin typeface="Gloucester MT Extra Condensed" pitchFamily="18" charset="0"/>
            </a:endParaRPr>
          </a:p>
        </p:txBody>
      </p:sp>
    </p:spTree>
  </p:cSld>
  <p:clrMapOvr>
    <a:masterClrMapping/>
  </p:clrMapOvr>
  <p:transition spd="med">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4777" y="214290"/>
            <a:ext cx="5474447" cy="707886"/>
          </a:xfrm>
          <a:prstGeom prst="rect">
            <a:avLst/>
          </a:prstGeom>
        </p:spPr>
        <p:txBody>
          <a:bodyPr wrap="none">
            <a:spAutoFit/>
          </a:bodyPr>
          <a:lstStyle/>
          <a:p>
            <a:pPr marL="342900" indent="-342900" algn="just"/>
            <a:r>
              <a:rPr lang="ro-RO" sz="4000" dirty="0" smtClean="0">
                <a:latin typeface="Gloucester MT Extra Condensed" pitchFamily="18" charset="0"/>
              </a:rPr>
              <a:t>Consequences of non-recycled plastic</a:t>
            </a:r>
          </a:p>
        </p:txBody>
      </p:sp>
      <p:sp>
        <p:nvSpPr>
          <p:cNvPr id="3" name="Rectangle 2"/>
          <p:cNvSpPr/>
          <p:nvPr/>
        </p:nvSpPr>
        <p:spPr>
          <a:xfrm>
            <a:off x="642910" y="1643050"/>
            <a:ext cx="4286280" cy="3416320"/>
          </a:xfrm>
          <a:prstGeom prst="rect">
            <a:avLst/>
          </a:prstGeom>
        </p:spPr>
        <p:txBody>
          <a:bodyPr wrap="square">
            <a:spAutoFit/>
          </a:bodyPr>
          <a:lstStyle/>
          <a:p>
            <a:pPr algn="just" fontAlgn="base"/>
            <a:r>
              <a:rPr lang="en-US" sz="2400" b="1" dirty="0" smtClean="0">
                <a:latin typeface="Gabriola" pitchFamily="82" charset="0"/>
              </a:rPr>
              <a:t>Pollution:</a:t>
            </a:r>
            <a:r>
              <a:rPr lang="en-US" sz="2400" dirty="0" smtClean="0">
                <a:latin typeface="Gabriola" pitchFamily="82" charset="0"/>
              </a:rPr>
              <a:t> Pollution affects the environment in several different ways. For example, when specific waste, such as Styrofoam, ends up in a landfill, the harmful chemicals seep into the soil, which can result in cancerous cells forming in the dirt. Neglecting to recycle plastic water bottles can pollute large bodies of water such as lakes, oceans and rivers.</a:t>
            </a:r>
          </a:p>
        </p:txBody>
      </p:sp>
      <p:pic>
        <p:nvPicPr>
          <p:cNvPr id="4" name="Picture 3" descr="eae05911cfb3c8d138d18bc4d7d2b4d1.jpg"/>
          <p:cNvPicPr>
            <a:picLocks noChangeAspect="1"/>
          </p:cNvPicPr>
          <p:nvPr/>
        </p:nvPicPr>
        <p:blipFill>
          <a:blip r:embed="rId2" cstate="print"/>
          <a:stretch>
            <a:fillRect/>
          </a:stretch>
        </p:blipFill>
        <p:spPr>
          <a:xfrm>
            <a:off x="5072066" y="1428736"/>
            <a:ext cx="3429024" cy="4562346"/>
          </a:xfrm>
          <a:prstGeom prst="rect">
            <a:avLst/>
          </a:prstGeom>
          <a:ln>
            <a:noFill/>
          </a:ln>
          <a:effectLst>
            <a:softEdge rad="112500"/>
          </a:effectLst>
        </p:spPr>
      </p:pic>
    </p:spTree>
  </p:cSld>
  <p:clrMapOvr>
    <a:masterClrMapping/>
  </p:clrMapOvr>
  <p:transition spd="med">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6314" y="1582341"/>
            <a:ext cx="4000528" cy="3693319"/>
          </a:xfrm>
          <a:prstGeom prst="rect">
            <a:avLst/>
          </a:prstGeom>
        </p:spPr>
        <p:txBody>
          <a:bodyPr wrap="square">
            <a:spAutoFit/>
          </a:bodyPr>
          <a:lstStyle/>
          <a:p>
            <a:pPr algn="just" fontAlgn="base"/>
            <a:r>
              <a:rPr lang="en-US" sz="2400" b="1" dirty="0" smtClean="0">
                <a:latin typeface="Gabriola" pitchFamily="82" charset="0"/>
              </a:rPr>
              <a:t>Overflowing Landfills:</a:t>
            </a:r>
            <a:r>
              <a:rPr lang="en-US" sz="2400" dirty="0" smtClean="0">
                <a:latin typeface="Gabriola" pitchFamily="82" charset="0"/>
              </a:rPr>
              <a:t> We all know that landfills are designed as a </a:t>
            </a:r>
            <a:r>
              <a:rPr lang="ro-RO" sz="2400" dirty="0" smtClean="0">
                <a:latin typeface="Gabriola" pitchFamily="82" charset="0"/>
              </a:rPr>
              <a:t>special</a:t>
            </a:r>
            <a:r>
              <a:rPr lang="en-US" sz="2400" dirty="0" smtClean="0">
                <a:latin typeface="Gabriola" pitchFamily="82" charset="0"/>
              </a:rPr>
              <a:t> place to deposit waste. But it’s no secret that as more of the population continues to neglect recycling, our landfills are going to continuously pile up, creating that unmistakable, foul smell we’ve all encountered and depositing harmful chemicals into the atmosphere.</a:t>
            </a:r>
          </a:p>
          <a:p>
            <a:pPr fontAlgn="base"/>
            <a:r>
              <a:rPr lang="ro-RO" b="1" dirty="0" smtClean="0">
                <a:latin typeface="Gabriola" pitchFamily="82" charset="0"/>
              </a:rPr>
              <a:t>	</a:t>
            </a:r>
            <a:endParaRPr lang="en-US" dirty="0">
              <a:latin typeface="Gabriola" pitchFamily="82" charset="0"/>
            </a:endParaRPr>
          </a:p>
        </p:txBody>
      </p:sp>
      <p:pic>
        <p:nvPicPr>
          <p:cNvPr id="3074" name="Picture 2" descr="If Landfills are Bad, What&amp;#39;s the Alternative? | Sunrise Sanitation Services  Waste Management &amp;amp; Recycling Company"/>
          <p:cNvPicPr>
            <a:picLocks noChangeAspect="1" noChangeArrowheads="1"/>
          </p:cNvPicPr>
          <p:nvPr/>
        </p:nvPicPr>
        <p:blipFill>
          <a:blip r:embed="rId2" cstate="print"/>
          <a:srcRect/>
          <a:stretch>
            <a:fillRect/>
          </a:stretch>
        </p:blipFill>
        <p:spPr bwMode="auto">
          <a:xfrm>
            <a:off x="357158" y="2071678"/>
            <a:ext cx="4143404" cy="2759573"/>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7397" y="1000108"/>
            <a:ext cx="4929206" cy="1569660"/>
          </a:xfrm>
          <a:prstGeom prst="rect">
            <a:avLst/>
          </a:prstGeom>
        </p:spPr>
        <p:txBody>
          <a:bodyPr wrap="square">
            <a:spAutoFit/>
          </a:bodyPr>
          <a:lstStyle/>
          <a:p>
            <a:pPr algn="just"/>
            <a:r>
              <a:rPr lang="en-US" sz="2400" b="1" dirty="0" smtClean="0">
                <a:latin typeface="Gabriola" pitchFamily="82" charset="0"/>
              </a:rPr>
              <a:t>Natural Habitat Destruction:</a:t>
            </a:r>
            <a:r>
              <a:rPr lang="en-US" sz="2400" dirty="0" smtClean="0">
                <a:latin typeface="Gabriola" pitchFamily="82" charset="0"/>
              </a:rPr>
              <a:t> As landfills pile up, the earth can’t keep up with the amount of hazardous waste, resulting in the destruction of natural habitats.</a:t>
            </a:r>
            <a:endParaRPr lang="en-US" sz="2400" dirty="0"/>
          </a:p>
        </p:txBody>
      </p:sp>
      <p:pic>
        <p:nvPicPr>
          <p:cNvPr id="1026" name="Picture 2" descr="What is the Effect of Plastic in Forests and Wildlife? | rePurpose Global  Blog"/>
          <p:cNvPicPr>
            <a:picLocks noChangeAspect="1" noChangeArrowheads="1"/>
          </p:cNvPicPr>
          <p:nvPr/>
        </p:nvPicPr>
        <p:blipFill>
          <a:blip r:embed="rId2" cstate="print"/>
          <a:srcRect/>
          <a:stretch>
            <a:fillRect/>
          </a:stretch>
        </p:blipFill>
        <p:spPr bwMode="auto">
          <a:xfrm>
            <a:off x="1000100" y="2928934"/>
            <a:ext cx="4445031" cy="2500330"/>
          </a:xfrm>
          <a:prstGeom prst="rect">
            <a:avLst/>
          </a:prstGeom>
          <a:ln>
            <a:noFill/>
          </a:ln>
          <a:effectLst>
            <a:softEdge rad="112500"/>
          </a:effectLst>
        </p:spPr>
      </p:pic>
      <p:pic>
        <p:nvPicPr>
          <p:cNvPr id="1028" name="Picture 4" descr="How To Survive The Monkey Forest In Ubud Bali"/>
          <p:cNvPicPr>
            <a:picLocks noChangeAspect="1" noChangeArrowheads="1"/>
          </p:cNvPicPr>
          <p:nvPr/>
        </p:nvPicPr>
        <p:blipFill>
          <a:blip r:embed="rId3" cstate="print"/>
          <a:srcRect/>
          <a:stretch>
            <a:fillRect/>
          </a:stretch>
        </p:blipFill>
        <p:spPr bwMode="auto">
          <a:xfrm>
            <a:off x="5786446" y="2643182"/>
            <a:ext cx="2350310" cy="3357586"/>
          </a:xfrm>
          <a:prstGeom prst="rect">
            <a:avLst/>
          </a:prstGeom>
          <a:ln>
            <a:noFill/>
          </a:ln>
          <a:effectLst>
            <a:softEdge rad="112500"/>
          </a:effectLst>
        </p:spPr>
      </p:pic>
    </p:spTree>
  </p:cSld>
  <p:clrMapOvr>
    <a:masterClrMapping/>
  </p:clrMapOvr>
  <p:transition spd="med">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0151" y="428604"/>
            <a:ext cx="1803699" cy="769441"/>
          </a:xfrm>
          <a:prstGeom prst="rect">
            <a:avLst/>
          </a:prstGeom>
          <a:noFill/>
        </p:spPr>
        <p:txBody>
          <a:bodyPr wrap="none" rtlCol="0">
            <a:spAutoFit/>
          </a:bodyPr>
          <a:lstStyle/>
          <a:p>
            <a:pPr algn="r"/>
            <a:r>
              <a:rPr lang="ro-RO" sz="4400" dirty="0" smtClean="0">
                <a:latin typeface="Gloucester MT Extra Condensed" pitchFamily="18" charset="0"/>
              </a:rPr>
              <a:t>Used links</a:t>
            </a:r>
            <a:endParaRPr lang="en-US" sz="4400" dirty="0">
              <a:latin typeface="Gloucester MT Extra Condensed" pitchFamily="18" charset="0"/>
            </a:endParaRPr>
          </a:p>
        </p:txBody>
      </p:sp>
      <p:sp>
        <p:nvSpPr>
          <p:cNvPr id="3" name="TextBox 2"/>
          <p:cNvSpPr txBox="1"/>
          <p:nvPr/>
        </p:nvSpPr>
        <p:spPr>
          <a:xfrm>
            <a:off x="1678761" y="1571612"/>
            <a:ext cx="5786478" cy="4801314"/>
          </a:xfrm>
          <a:prstGeom prst="rect">
            <a:avLst/>
          </a:prstGeom>
          <a:noFill/>
        </p:spPr>
        <p:txBody>
          <a:bodyPr wrap="square" rtlCol="0">
            <a:spAutoFit/>
          </a:bodyPr>
          <a:lstStyle/>
          <a:p>
            <a:pPr algn="just">
              <a:buFont typeface="Arial" pitchFamily="34" charset="0"/>
              <a:buChar char="•"/>
            </a:pPr>
            <a:r>
              <a:rPr lang="en-US" dirty="0" smtClean="0">
                <a:hlinkClick r:id="rId2"/>
              </a:rPr>
              <a:t>https://hartareciclarii.ro/cum-reciclez/despre-reciclarea-plasticului-coduri-reguli-si-dileme/</a:t>
            </a:r>
            <a:endParaRPr lang="ro-RO" dirty="0" smtClean="0"/>
          </a:p>
          <a:p>
            <a:pPr algn="just">
              <a:buFont typeface="Arial" pitchFamily="34" charset="0"/>
              <a:buChar char="•"/>
            </a:pPr>
            <a:r>
              <a:rPr lang="en-US" dirty="0" smtClean="0">
                <a:hlinkClick r:id="rId3"/>
              </a:rPr>
              <a:t>https://adevarul.ro/news/societate/cat-romania-tintele-reciclare-impuse-uniunea-europeana-1_60fac09d5163ec42715f226a/index.html</a:t>
            </a:r>
            <a:endParaRPr lang="ro-RO" dirty="0" smtClean="0"/>
          </a:p>
          <a:p>
            <a:pPr algn="just">
              <a:buFont typeface="Arial" pitchFamily="34" charset="0"/>
              <a:buChar char="•"/>
            </a:pPr>
            <a:r>
              <a:rPr lang="ro-RO" dirty="0" smtClean="0">
                <a:hlinkClick r:id="rId4"/>
              </a:rPr>
              <a:t>https://learn.eartheasy.com/articles/plastics-by-the-numbers/</a:t>
            </a:r>
            <a:r>
              <a:rPr lang="ro-RO" dirty="0" smtClean="0"/>
              <a:t> </a:t>
            </a:r>
          </a:p>
          <a:p>
            <a:pPr algn="just">
              <a:buFont typeface="Arial" pitchFamily="34" charset="0"/>
              <a:buChar char="•"/>
            </a:pPr>
            <a:r>
              <a:rPr lang="en-US" dirty="0" smtClean="0">
                <a:hlinkClick r:id="rId5"/>
              </a:rPr>
              <a:t>https://thisgirlabroad.com/how-to-survive-the-monkey-forest-in-ubud-bali/</a:t>
            </a:r>
            <a:endParaRPr lang="ro-RO" dirty="0" smtClean="0"/>
          </a:p>
          <a:p>
            <a:pPr algn="just">
              <a:buFont typeface="Arial" pitchFamily="34" charset="0"/>
              <a:buChar char="•"/>
            </a:pPr>
            <a:r>
              <a:rPr lang="en-US" dirty="0" smtClean="0">
                <a:hlinkClick r:id="rId6"/>
              </a:rPr>
              <a:t>https://blog.repurpose.global/what-is-the-effect-of-plastic-in-forests-and-wildlife/</a:t>
            </a:r>
            <a:endParaRPr lang="ro-RO" dirty="0" smtClean="0"/>
          </a:p>
          <a:p>
            <a:pPr algn="just">
              <a:buFont typeface="Arial" pitchFamily="34" charset="0"/>
              <a:buChar char="•"/>
            </a:pPr>
            <a:r>
              <a:rPr lang="en-US" dirty="0" smtClean="0">
                <a:hlinkClick r:id="rId7"/>
              </a:rPr>
              <a:t>https://ro.pinterest.com/pin/483151866249054070/</a:t>
            </a:r>
            <a:endParaRPr lang="ro-RO" dirty="0" smtClean="0"/>
          </a:p>
          <a:p>
            <a:pPr algn="just">
              <a:buFont typeface="Arial" pitchFamily="34" charset="0"/>
              <a:buChar char="•"/>
            </a:pPr>
            <a:r>
              <a:rPr lang="ro-RO" dirty="0" smtClean="0"/>
              <a:t> </a:t>
            </a:r>
            <a:r>
              <a:rPr lang="ro-RO" dirty="0" smtClean="0">
                <a:hlinkClick r:id="rId8"/>
              </a:rPr>
              <a:t>https://azimax.net/en/shop/polypropylene-pp-1300r-z30g/</a:t>
            </a:r>
            <a:r>
              <a:rPr lang="ro-RO" dirty="0" smtClean="0"/>
              <a:t> </a:t>
            </a:r>
          </a:p>
          <a:p>
            <a:pPr algn="just">
              <a:buFont typeface="Arial" pitchFamily="34" charset="0"/>
              <a:buChar char="•"/>
            </a:pPr>
            <a:r>
              <a:rPr lang="ro-RO" dirty="0" smtClean="0">
                <a:hlinkClick r:id="rId9"/>
              </a:rPr>
              <a:t>https://sunrisesanitation.com/if-landfills-are-bad-whats-the-alternative/</a:t>
            </a:r>
            <a:r>
              <a:rPr lang="ro-RO" dirty="0" smtClean="0"/>
              <a:t> </a:t>
            </a:r>
          </a:p>
          <a:p>
            <a:pPr algn="just">
              <a:buFont typeface="Arial" pitchFamily="34" charset="0"/>
              <a:buChar char="•"/>
            </a:pPr>
            <a:r>
              <a:rPr lang="ro-RO" dirty="0" smtClean="0">
                <a:hlinkClick r:id="rId10"/>
              </a:rPr>
              <a:t>https://ro.pinterest.com/yanaka2233/education/</a:t>
            </a:r>
            <a:r>
              <a:rPr lang="ro-RO" dirty="0" smtClean="0"/>
              <a:t> </a:t>
            </a:r>
          </a:p>
        </p:txBody>
      </p:sp>
    </p:spTree>
  </p:cSld>
  <p:clrMapOvr>
    <a:masterClrMapping/>
  </p:clrMapOvr>
  <p:transition spd="med">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6290" y="571480"/>
            <a:ext cx="1671420" cy="923330"/>
          </a:xfrm>
          <a:prstGeom prst="rect">
            <a:avLst/>
          </a:prstGeom>
          <a:noFill/>
        </p:spPr>
        <p:txBody>
          <a:bodyPr wrap="square" rtlCol="0">
            <a:spAutoFit/>
          </a:bodyPr>
          <a:lstStyle/>
          <a:p>
            <a:pPr algn="ctr"/>
            <a:r>
              <a:rPr lang="ro-RO" sz="5400" u="sng" dirty="0" smtClean="0">
                <a:latin typeface="Gloucester MT Extra Condensed" pitchFamily="18" charset="0"/>
              </a:rPr>
              <a:t>Topics</a:t>
            </a:r>
            <a:endParaRPr lang="en-US" sz="5400" u="sng" dirty="0">
              <a:latin typeface="Gloucester MT Extra Condensed" pitchFamily="18" charset="0"/>
            </a:endParaRPr>
          </a:p>
        </p:txBody>
      </p:sp>
      <p:sp>
        <p:nvSpPr>
          <p:cNvPr id="5" name="TextBox 4"/>
          <p:cNvSpPr txBox="1"/>
          <p:nvPr/>
        </p:nvSpPr>
        <p:spPr>
          <a:xfrm>
            <a:off x="732215" y="2521058"/>
            <a:ext cx="7679570" cy="1815882"/>
          </a:xfrm>
          <a:prstGeom prst="rect">
            <a:avLst/>
          </a:prstGeom>
          <a:noFill/>
        </p:spPr>
        <p:txBody>
          <a:bodyPr wrap="square" rtlCol="0" anchor="ctr">
            <a:spAutoFit/>
          </a:bodyPr>
          <a:lstStyle/>
          <a:p>
            <a:pPr marL="342900" indent="-342900" algn="just">
              <a:buFont typeface="+mj-lt"/>
              <a:buAutoNum type="arabicPeriod"/>
            </a:pPr>
            <a:r>
              <a:rPr lang="ro-RO" sz="2800" b="1" dirty="0" smtClean="0">
                <a:latin typeface="Gabriola" pitchFamily="82" charset="0"/>
              </a:rPr>
              <a:t>What is plastic?</a:t>
            </a:r>
          </a:p>
          <a:p>
            <a:pPr marL="342900" indent="-342900" algn="just">
              <a:buFont typeface="+mj-lt"/>
              <a:buAutoNum type="arabicPeriod"/>
            </a:pPr>
            <a:r>
              <a:rPr lang="ro-RO" sz="2800" b="1" dirty="0" smtClean="0">
                <a:latin typeface="Gabriola" pitchFamily="82" charset="0"/>
              </a:rPr>
              <a:t>How is plastic recycled &amp; plastic codes (detailed)</a:t>
            </a:r>
          </a:p>
          <a:p>
            <a:pPr marL="342900" indent="-342900" algn="just">
              <a:buFont typeface="+mj-lt"/>
              <a:buAutoNum type="arabicPeriod"/>
            </a:pPr>
            <a:r>
              <a:rPr lang="en-US" sz="2800" b="1" dirty="0" smtClean="0">
                <a:latin typeface="Gabriola" pitchFamily="82" charset="0"/>
              </a:rPr>
              <a:t>How far is Romania from the recycling targets imposed by the E</a:t>
            </a:r>
            <a:r>
              <a:rPr lang="ro-RO" sz="2800" b="1" dirty="0" smtClean="0">
                <a:latin typeface="Gabriola" pitchFamily="82" charset="0"/>
              </a:rPr>
              <a:t>U?</a:t>
            </a:r>
          </a:p>
          <a:p>
            <a:pPr marL="342900" indent="-342900" algn="just">
              <a:buFont typeface="+mj-lt"/>
              <a:buAutoNum type="arabicPeriod"/>
            </a:pPr>
            <a:r>
              <a:rPr lang="ro-RO" sz="2800" b="1" dirty="0" smtClean="0">
                <a:latin typeface="Gabriola" pitchFamily="82" charset="0"/>
              </a:rPr>
              <a:t>Consequences of non-recycled plastic</a:t>
            </a:r>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943" y="214290"/>
            <a:ext cx="2666114" cy="769441"/>
          </a:xfrm>
          <a:prstGeom prst="rect">
            <a:avLst/>
          </a:prstGeom>
          <a:noFill/>
        </p:spPr>
        <p:txBody>
          <a:bodyPr wrap="none" rtlCol="0">
            <a:spAutoFit/>
          </a:bodyPr>
          <a:lstStyle/>
          <a:p>
            <a:r>
              <a:rPr lang="ro-RO" sz="4400" dirty="0" smtClean="0">
                <a:latin typeface="Gloucester MT Extra Condensed" pitchFamily="18" charset="0"/>
              </a:rPr>
              <a:t>What is plastic?</a:t>
            </a:r>
            <a:endParaRPr lang="en-US" sz="4400" dirty="0">
              <a:latin typeface="Gloucester MT Extra Condensed" pitchFamily="18" charset="0"/>
            </a:endParaRPr>
          </a:p>
        </p:txBody>
      </p:sp>
      <p:sp>
        <p:nvSpPr>
          <p:cNvPr id="4" name="Rectangle 3"/>
          <p:cNvSpPr/>
          <p:nvPr/>
        </p:nvSpPr>
        <p:spPr>
          <a:xfrm>
            <a:off x="1428728" y="1285860"/>
            <a:ext cx="6286544" cy="2862322"/>
          </a:xfrm>
          <a:prstGeom prst="rect">
            <a:avLst/>
          </a:prstGeom>
        </p:spPr>
        <p:txBody>
          <a:bodyPr wrap="square">
            <a:spAutoFit/>
          </a:bodyPr>
          <a:lstStyle/>
          <a:p>
            <a:r>
              <a:rPr lang="ro-RO" sz="2400" b="1" dirty="0" smtClean="0">
                <a:latin typeface="Gabriola" pitchFamily="82" charset="0"/>
              </a:rPr>
              <a:t>	P</a:t>
            </a:r>
            <a:r>
              <a:rPr lang="en-US" sz="2400" b="1" dirty="0" err="1" smtClean="0">
                <a:latin typeface="Gabriola" pitchFamily="82" charset="0"/>
              </a:rPr>
              <a:t>lastic</a:t>
            </a:r>
            <a:r>
              <a:rPr lang="en-US" sz="2400" dirty="0">
                <a:latin typeface="Gabriola" pitchFamily="82" charset="0"/>
              </a:rPr>
              <a:t>, polymeric material that has the capability of being molded or shaped, usually by the application of heat and </a:t>
            </a:r>
            <a:r>
              <a:rPr lang="en-US" sz="2400" dirty="0" smtClean="0">
                <a:latin typeface="Gabriola" pitchFamily="82" charset="0"/>
              </a:rPr>
              <a:t>pressure</a:t>
            </a:r>
            <a:r>
              <a:rPr lang="en-US" sz="2400" dirty="0" smtClean="0"/>
              <a:t>.</a:t>
            </a:r>
            <a:r>
              <a:rPr lang="ro-RO" sz="2400" dirty="0" smtClean="0"/>
              <a:t> </a:t>
            </a:r>
            <a:r>
              <a:rPr lang="en-US" sz="2400" dirty="0" smtClean="0">
                <a:latin typeface="Gabriola" pitchFamily="82" charset="0"/>
              </a:rPr>
              <a:t>This property of plasticity, often found in combination with other special properties such as low density, low electrical conductivity, transparency, and toughness, allows plastics to be made into a great variety of products.</a:t>
            </a:r>
            <a:endParaRPr lang="ro-RO" sz="2400" dirty="0" smtClean="0">
              <a:latin typeface="Gabriola" pitchFamily="82" charset="0"/>
            </a:endParaRPr>
          </a:p>
          <a:p>
            <a:pPr algn="ctr"/>
            <a:r>
              <a:rPr lang="ro-RO" sz="3600" dirty="0" smtClean="0">
                <a:latin typeface="Gloucester MT Extra Condensed" pitchFamily="18" charset="0"/>
              </a:rPr>
              <a:t>P</a:t>
            </a:r>
            <a:r>
              <a:rPr lang="en-US" sz="3600" dirty="0" err="1" smtClean="0">
                <a:latin typeface="Gloucester MT Extra Condensed" pitchFamily="18" charset="0"/>
              </a:rPr>
              <a:t>olypropylen</a:t>
            </a:r>
            <a:r>
              <a:rPr lang="ro-RO" sz="3600" dirty="0" smtClean="0">
                <a:latin typeface="Gloucester MT Extra Condensed" pitchFamily="18" charset="0"/>
              </a:rPr>
              <a:t>e</a:t>
            </a:r>
          </a:p>
        </p:txBody>
      </p:sp>
      <p:pic>
        <p:nvPicPr>
          <p:cNvPr id="9218" name="Picture 2" descr="Azimax - Polypropylene PP 1300R (Z30G)"/>
          <p:cNvPicPr>
            <a:picLocks noChangeAspect="1" noChangeArrowheads="1"/>
          </p:cNvPicPr>
          <p:nvPr/>
        </p:nvPicPr>
        <p:blipFill>
          <a:blip r:embed="rId2" cstate="print"/>
          <a:srcRect/>
          <a:stretch>
            <a:fillRect/>
          </a:stretch>
        </p:blipFill>
        <p:spPr bwMode="auto">
          <a:xfrm>
            <a:off x="2357422" y="4214818"/>
            <a:ext cx="4429156" cy="2374599"/>
          </a:xfrm>
          <a:prstGeom prst="rect">
            <a:avLst/>
          </a:prstGeom>
          <a:ln>
            <a:noFill/>
          </a:ln>
          <a:effectLst>
            <a:softEdge rad="112500"/>
          </a:effectLst>
        </p:spPr>
      </p:pic>
    </p:spTree>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1237" y="285728"/>
            <a:ext cx="3936783" cy="769441"/>
          </a:xfrm>
          <a:prstGeom prst="rect">
            <a:avLst/>
          </a:prstGeom>
        </p:spPr>
        <p:txBody>
          <a:bodyPr wrap="none">
            <a:spAutoFit/>
          </a:bodyPr>
          <a:lstStyle/>
          <a:p>
            <a:r>
              <a:rPr lang="ro-RO" sz="4400" dirty="0" smtClean="0">
                <a:solidFill>
                  <a:prstClr val="black"/>
                </a:solidFill>
                <a:latin typeface="Gloucester MT Extra Condensed" pitchFamily="18" charset="0"/>
              </a:rPr>
              <a:t>How is plastic recycled?</a:t>
            </a:r>
            <a:endParaRPr lang="en-US" sz="4000" dirty="0">
              <a:latin typeface="Gloucester MT Extra Condensed" pitchFamily="18" charset="0"/>
            </a:endParaRPr>
          </a:p>
        </p:txBody>
      </p:sp>
      <p:sp>
        <p:nvSpPr>
          <p:cNvPr id="4" name="Rectangle 3"/>
          <p:cNvSpPr/>
          <p:nvPr/>
        </p:nvSpPr>
        <p:spPr>
          <a:xfrm>
            <a:off x="1285852" y="1690063"/>
            <a:ext cx="6572296" cy="3477875"/>
          </a:xfrm>
          <a:prstGeom prst="rect">
            <a:avLst/>
          </a:prstGeom>
        </p:spPr>
        <p:txBody>
          <a:bodyPr wrap="square">
            <a:spAutoFit/>
          </a:bodyPr>
          <a:lstStyle/>
          <a:p>
            <a:r>
              <a:rPr lang="ro-RO" sz="2800" b="1" dirty="0" smtClean="0">
                <a:latin typeface="Gabriola" pitchFamily="82" charset="0"/>
              </a:rPr>
              <a:t>	</a:t>
            </a:r>
            <a:r>
              <a:rPr lang="en-US" sz="2400" b="1" dirty="0" smtClean="0">
                <a:latin typeface="Gabriola" pitchFamily="82" charset="0"/>
              </a:rPr>
              <a:t>Plastic</a:t>
            </a:r>
            <a:r>
              <a:rPr lang="ro-RO" sz="2400" dirty="0" smtClean="0">
                <a:latin typeface="Gabriola" pitchFamily="82" charset="0"/>
              </a:rPr>
              <a:t>  </a:t>
            </a:r>
            <a:r>
              <a:rPr lang="en-US" sz="2400" dirty="0" smtClean="0">
                <a:latin typeface="Gabriola" pitchFamily="82" charset="0"/>
              </a:rPr>
              <a:t>that is collected from your homes, businesses and local recycling </a:t>
            </a:r>
            <a:r>
              <a:rPr lang="en-US" sz="2400" dirty="0" err="1" smtClean="0">
                <a:latin typeface="Gabriola" pitchFamily="82" charset="0"/>
              </a:rPr>
              <a:t>centres</a:t>
            </a:r>
            <a:r>
              <a:rPr lang="en-US" sz="2400" dirty="0" smtClean="0">
                <a:latin typeface="Gabriola" pitchFamily="82" charset="0"/>
              </a:rPr>
              <a:t> is sent to a </a:t>
            </a:r>
            <a:r>
              <a:rPr lang="en-US" sz="2400" b="1" dirty="0" smtClean="0">
                <a:latin typeface="Gabriola" pitchFamily="82" charset="0"/>
              </a:rPr>
              <a:t>Material Recovery Facilities (MRF)</a:t>
            </a:r>
            <a:r>
              <a:rPr lang="en-US" sz="2400" dirty="0" smtClean="0">
                <a:latin typeface="Gabriola" pitchFamily="82" charset="0"/>
              </a:rPr>
              <a:t>, which separates plastic and non-plastic, or a </a:t>
            </a:r>
            <a:r>
              <a:rPr lang="en-US" sz="2400" b="1" dirty="0" smtClean="0">
                <a:latin typeface="Gabriola" pitchFamily="82" charset="0"/>
              </a:rPr>
              <a:t>Plastic Recovery Facilities (PRF)</a:t>
            </a:r>
            <a:r>
              <a:rPr lang="en-US" sz="2400" dirty="0" smtClean="0">
                <a:latin typeface="Gabriola" pitchFamily="82" charset="0"/>
              </a:rPr>
              <a:t>, which sorts plastic by type. These </a:t>
            </a:r>
            <a:r>
              <a:rPr lang="en-US" sz="2400" dirty="0" err="1" smtClean="0">
                <a:latin typeface="Gabriola" pitchFamily="82" charset="0"/>
              </a:rPr>
              <a:t>facilites</a:t>
            </a:r>
            <a:r>
              <a:rPr lang="en-US" sz="2400" dirty="0" smtClean="0">
                <a:latin typeface="Gabriola" pitchFamily="82" charset="0"/>
              </a:rPr>
              <a:t> use sorting equipment such as an optical sorter which can distinguish between different types of plastics.  The plastic then goes to a reprocesses where it is washed,  shredded and sorted further. The plastic is then melted and extruded a into new recycled plastic pellets. These pellets are sold on for use in new products.</a:t>
            </a:r>
            <a:endParaRPr lang="en-US" sz="2400" dirty="0">
              <a:latin typeface="Gabriola" pitchFamily="82" charset="0"/>
            </a:endParaRPr>
          </a:p>
        </p:txBody>
      </p:sp>
    </p:spTree>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Recycling process of a plastic product | Recycling process, Recycling,  Paper recycling process"/>
          <p:cNvPicPr>
            <a:picLocks noChangeAspect="1" noChangeArrowheads="1"/>
          </p:cNvPicPr>
          <p:nvPr/>
        </p:nvPicPr>
        <p:blipFill>
          <a:blip r:embed="rId2" cstate="print"/>
          <a:srcRect/>
          <a:stretch>
            <a:fillRect/>
          </a:stretch>
        </p:blipFill>
        <p:spPr bwMode="auto">
          <a:xfrm>
            <a:off x="464590" y="732216"/>
            <a:ext cx="8214820" cy="5393569"/>
          </a:xfrm>
          <a:prstGeom prst="rect">
            <a:avLst/>
          </a:prstGeom>
          <a:ln>
            <a:noFill/>
          </a:ln>
          <a:effectLst>
            <a:softEdge rad="112500"/>
          </a:effectLst>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ciclarea Plasticului Coduri Reguli"/>
          <p:cNvPicPr>
            <a:picLocks noChangeAspect="1" noChangeArrowheads="1"/>
          </p:cNvPicPr>
          <p:nvPr/>
        </p:nvPicPr>
        <p:blipFill>
          <a:blip r:embed="rId2" cstate="print"/>
          <a:srcRect/>
          <a:stretch>
            <a:fillRect/>
          </a:stretch>
        </p:blipFill>
        <p:spPr bwMode="auto">
          <a:xfrm>
            <a:off x="1857372" y="5201815"/>
            <a:ext cx="5429256" cy="1656186"/>
          </a:xfrm>
          <a:prstGeom prst="rect">
            <a:avLst/>
          </a:prstGeom>
          <a:noFill/>
        </p:spPr>
      </p:pic>
      <p:sp>
        <p:nvSpPr>
          <p:cNvPr id="1026" name="AutoShape 2" descr="What do the symbols on plastic packaging mean? - - ATS - Unique Ban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What do the symbols on plastic packaging mean? - - ATS - Unique Ban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What do the symbols on plastic packaging mean? - - ATS - Unique Ban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454258" y="214290"/>
            <a:ext cx="2235484" cy="769441"/>
          </a:xfrm>
          <a:prstGeom prst="rect">
            <a:avLst/>
          </a:prstGeom>
        </p:spPr>
        <p:txBody>
          <a:bodyPr wrap="none">
            <a:spAutoFit/>
          </a:bodyPr>
          <a:lstStyle/>
          <a:p>
            <a:r>
              <a:rPr lang="ro-RO" sz="4400" dirty="0" smtClean="0">
                <a:latin typeface="Gloucester MT Extra Condensed" pitchFamily="18" charset="0"/>
              </a:rPr>
              <a:t>Plastic codes</a:t>
            </a:r>
            <a:endParaRPr lang="en-US" sz="4400" dirty="0">
              <a:latin typeface="Gloucester MT Extra Condensed" pitchFamily="18" charset="0"/>
            </a:endParaRPr>
          </a:p>
        </p:txBody>
      </p:sp>
      <p:sp>
        <p:nvSpPr>
          <p:cNvPr id="7" name="Rectangle 6"/>
          <p:cNvSpPr/>
          <p:nvPr/>
        </p:nvSpPr>
        <p:spPr>
          <a:xfrm>
            <a:off x="1857356" y="1428736"/>
            <a:ext cx="5429288" cy="3108543"/>
          </a:xfrm>
          <a:prstGeom prst="rect">
            <a:avLst/>
          </a:prstGeom>
        </p:spPr>
        <p:txBody>
          <a:bodyPr wrap="square">
            <a:spAutoFit/>
          </a:bodyPr>
          <a:lstStyle/>
          <a:p>
            <a:pPr marL="514350" indent="-514350">
              <a:buSzPct val="125000"/>
              <a:buFont typeface="+mj-lt"/>
              <a:buAutoNum type="arabicPeriod"/>
            </a:pPr>
            <a:r>
              <a:rPr lang="en-US" sz="2800" b="1" dirty="0" smtClean="0">
                <a:latin typeface="Gabriola" pitchFamily="82" charset="0"/>
              </a:rPr>
              <a:t>PET</a:t>
            </a:r>
            <a:r>
              <a:rPr lang="en-US" sz="2800" dirty="0" smtClean="0">
                <a:latin typeface="Gabriola" pitchFamily="82" charset="0"/>
              </a:rPr>
              <a:t> (Polyethylene </a:t>
            </a:r>
            <a:r>
              <a:rPr lang="en-US" sz="2800" dirty="0" err="1" smtClean="0">
                <a:latin typeface="Gabriola" pitchFamily="82" charset="0"/>
              </a:rPr>
              <a:t>Terephthalate</a:t>
            </a:r>
            <a:r>
              <a:rPr lang="en-US" sz="2800" dirty="0" smtClean="0">
                <a:latin typeface="Gabriola" pitchFamily="82" charset="0"/>
              </a:rPr>
              <a:t>) ...</a:t>
            </a:r>
          </a:p>
          <a:p>
            <a:pPr marL="514350" indent="-514350">
              <a:buSzPct val="125000"/>
              <a:buFont typeface="+mj-lt"/>
              <a:buAutoNum type="arabicPeriod"/>
            </a:pPr>
            <a:r>
              <a:rPr lang="en-US" sz="2800" b="1" dirty="0" smtClean="0">
                <a:latin typeface="Gabriola" pitchFamily="82" charset="0"/>
              </a:rPr>
              <a:t>HDPE</a:t>
            </a:r>
            <a:r>
              <a:rPr lang="en-US" sz="2800" dirty="0" smtClean="0">
                <a:latin typeface="Gabriola" pitchFamily="82" charset="0"/>
              </a:rPr>
              <a:t> (High-Density Polyethylene) ...</a:t>
            </a:r>
          </a:p>
          <a:p>
            <a:pPr marL="514350" indent="-514350">
              <a:buSzPct val="125000"/>
              <a:buFont typeface="+mj-lt"/>
              <a:buAutoNum type="arabicPeriod"/>
            </a:pPr>
            <a:r>
              <a:rPr lang="en-US" sz="2800" b="1" dirty="0" smtClean="0">
                <a:latin typeface="Gabriola" pitchFamily="82" charset="0"/>
              </a:rPr>
              <a:t>PVC</a:t>
            </a:r>
            <a:r>
              <a:rPr lang="en-US" sz="2800" dirty="0" smtClean="0">
                <a:latin typeface="Gabriola" pitchFamily="82" charset="0"/>
              </a:rPr>
              <a:t> (Polyvinyl Chloride) ...</a:t>
            </a:r>
          </a:p>
          <a:p>
            <a:pPr marL="514350" indent="-514350">
              <a:buSzPct val="125000"/>
              <a:buFont typeface="+mj-lt"/>
              <a:buAutoNum type="arabicPeriod"/>
            </a:pPr>
            <a:r>
              <a:rPr lang="en-US" sz="2800" b="1" dirty="0" smtClean="0">
                <a:latin typeface="Gabriola" pitchFamily="82" charset="0"/>
              </a:rPr>
              <a:t>LDPE</a:t>
            </a:r>
            <a:r>
              <a:rPr lang="en-US" sz="2800" dirty="0" smtClean="0">
                <a:latin typeface="Gabriola" pitchFamily="82" charset="0"/>
              </a:rPr>
              <a:t> (Low-Density Polyethylene) ...</a:t>
            </a:r>
          </a:p>
          <a:p>
            <a:pPr marL="514350" indent="-514350">
              <a:buSzPct val="125000"/>
              <a:buFont typeface="+mj-lt"/>
              <a:buAutoNum type="arabicPeriod"/>
            </a:pPr>
            <a:r>
              <a:rPr lang="en-US" sz="2800" b="1" dirty="0" smtClean="0">
                <a:latin typeface="Gabriola" pitchFamily="82" charset="0"/>
              </a:rPr>
              <a:t>PP</a:t>
            </a:r>
            <a:r>
              <a:rPr lang="en-US" sz="2800" dirty="0" smtClean="0">
                <a:latin typeface="Gabriola" pitchFamily="82" charset="0"/>
              </a:rPr>
              <a:t> (Polypropylene) ...</a:t>
            </a:r>
          </a:p>
          <a:p>
            <a:pPr marL="514350" indent="-514350">
              <a:buSzPct val="125000"/>
              <a:buFont typeface="+mj-lt"/>
              <a:buAutoNum type="arabicPeriod"/>
            </a:pPr>
            <a:r>
              <a:rPr lang="en-US" sz="2800" b="1" dirty="0" smtClean="0">
                <a:latin typeface="Gabriola" pitchFamily="82" charset="0"/>
              </a:rPr>
              <a:t>PS</a:t>
            </a:r>
            <a:r>
              <a:rPr lang="en-US" sz="2800" dirty="0" smtClean="0">
                <a:latin typeface="Gabriola" pitchFamily="82" charset="0"/>
              </a:rPr>
              <a:t> (Polystyrene) ...</a:t>
            </a:r>
          </a:p>
          <a:p>
            <a:pPr marL="514350" indent="-514350">
              <a:buSzPct val="125000"/>
              <a:buFont typeface="+mj-lt"/>
              <a:buAutoNum type="arabicPeriod"/>
            </a:pPr>
            <a:r>
              <a:rPr lang="en-US" sz="2800" b="1" dirty="0" smtClean="0">
                <a:latin typeface="Gabriola" pitchFamily="82" charset="0"/>
              </a:rPr>
              <a:t>Other</a:t>
            </a:r>
            <a:r>
              <a:rPr lang="en-US" sz="2800" dirty="0" smtClean="0">
                <a:latin typeface="Gabriola" pitchFamily="82" charset="0"/>
              </a:rPr>
              <a:t> (BPA, Polycarbonate and LEXAN)</a:t>
            </a:r>
            <a:endParaRPr lang="en-US" sz="2800" dirty="0">
              <a:latin typeface="Gabriola" pitchFamily="82" charset="0"/>
            </a:endParaRPr>
          </a:p>
        </p:txBody>
      </p:sp>
    </p:spTree>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8737" y="214290"/>
            <a:ext cx="4465710" cy="769441"/>
          </a:xfrm>
          <a:prstGeom prst="rect">
            <a:avLst/>
          </a:prstGeom>
        </p:spPr>
        <p:txBody>
          <a:bodyPr wrap="none">
            <a:spAutoFit/>
          </a:bodyPr>
          <a:lstStyle/>
          <a:p>
            <a:pPr marL="342900" indent="-342900" algn="just"/>
            <a:r>
              <a:rPr lang="en-US" sz="4400" dirty="0" smtClean="0">
                <a:latin typeface="Gloucester MT Extra Condensed" pitchFamily="18" charset="0"/>
              </a:rPr>
              <a:t>What do we know for sure?</a:t>
            </a:r>
            <a:endParaRPr lang="ro-RO" sz="4400" dirty="0" smtClean="0">
              <a:latin typeface="Gloucester MT Extra Condensed" pitchFamily="18" charset="0"/>
            </a:endParaRPr>
          </a:p>
        </p:txBody>
      </p:sp>
      <p:sp>
        <p:nvSpPr>
          <p:cNvPr id="3" name="TextBox 2"/>
          <p:cNvSpPr txBox="1"/>
          <p:nvPr/>
        </p:nvSpPr>
        <p:spPr>
          <a:xfrm>
            <a:off x="1678761" y="1536174"/>
            <a:ext cx="5786478" cy="3785652"/>
          </a:xfrm>
          <a:prstGeom prst="rect">
            <a:avLst/>
          </a:prstGeom>
          <a:noFill/>
        </p:spPr>
        <p:txBody>
          <a:bodyPr wrap="square" numCol="1" rtlCol="0" anchor="ctr">
            <a:spAutoFit/>
          </a:bodyPr>
          <a:lstStyle/>
          <a:p>
            <a:pPr algn="just"/>
            <a:r>
              <a:rPr lang="ro-RO" sz="2400" dirty="0" smtClean="0">
                <a:latin typeface="Gabriola" pitchFamily="82" charset="0"/>
              </a:rPr>
              <a:t>	</a:t>
            </a:r>
            <a:r>
              <a:rPr lang="en-US" sz="2400" dirty="0" smtClean="0">
                <a:latin typeface="Gabriola" pitchFamily="82" charset="0"/>
              </a:rPr>
              <a:t>We can say with certainty that in Romania all bottles can be collected for recycling - glass type containers from beverages (</a:t>
            </a:r>
            <a:r>
              <a:rPr lang="en-US" sz="2400" b="1" dirty="0" smtClean="0">
                <a:latin typeface="Gabriola" pitchFamily="82" charset="0"/>
              </a:rPr>
              <a:t>PET</a:t>
            </a:r>
            <a:r>
              <a:rPr lang="en-US" sz="2400" dirty="0" smtClean="0">
                <a:latin typeface="Gabriola" pitchFamily="82" charset="0"/>
              </a:rPr>
              <a:t>) or those from detergents, shampoo, conditioner (</a:t>
            </a:r>
            <a:r>
              <a:rPr lang="en-US" sz="2400" b="1" dirty="0" smtClean="0">
                <a:latin typeface="Gabriola" pitchFamily="82" charset="0"/>
              </a:rPr>
              <a:t>HDPE</a:t>
            </a:r>
            <a:r>
              <a:rPr lang="en-US" sz="2400" dirty="0" smtClean="0">
                <a:latin typeface="Gabriola" pitchFamily="82" charset="0"/>
              </a:rPr>
              <a:t>). If they are picked up by a sanitation operator, it is best to rinse and flatten them. If you take them to a vending machine (such as those in some supermarkets), you should know that it will only recognize </a:t>
            </a:r>
            <a:r>
              <a:rPr lang="en-US" sz="2400" b="1" dirty="0" smtClean="0">
                <a:latin typeface="Gabriola" pitchFamily="82" charset="0"/>
              </a:rPr>
              <a:t>PET</a:t>
            </a:r>
            <a:r>
              <a:rPr lang="en-US" sz="2400" dirty="0" smtClean="0">
                <a:latin typeface="Gabriola" pitchFamily="82" charset="0"/>
              </a:rPr>
              <a:t> vials (water and juice bottles) and will only receive them untreated, as they are automatically compressed in mechanism.</a:t>
            </a:r>
            <a:endParaRPr lang="en-US" sz="2400" dirty="0">
              <a:latin typeface="Gabriola" pitchFamily="82" charset="0"/>
            </a:endParaRPr>
          </a:p>
        </p:txBody>
      </p:sp>
    </p:spTree>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8630" y="214290"/>
            <a:ext cx="3546740" cy="769441"/>
          </a:xfrm>
          <a:prstGeom prst="rect">
            <a:avLst/>
          </a:prstGeom>
          <a:noFill/>
        </p:spPr>
        <p:txBody>
          <a:bodyPr wrap="none" rtlCol="0">
            <a:spAutoFit/>
          </a:bodyPr>
          <a:lstStyle/>
          <a:p>
            <a:r>
              <a:rPr lang="en-US" sz="4400" dirty="0" smtClean="0">
                <a:latin typeface="Gloucester MT Extra Condensed" pitchFamily="18" charset="0"/>
              </a:rPr>
              <a:t>What is not recycled?</a:t>
            </a:r>
            <a:endParaRPr lang="en-US" sz="4400" dirty="0">
              <a:latin typeface="Gloucester MT Extra Condensed" pitchFamily="18" charset="0"/>
            </a:endParaRPr>
          </a:p>
        </p:txBody>
      </p:sp>
      <p:sp>
        <p:nvSpPr>
          <p:cNvPr id="5" name="TextBox 4"/>
          <p:cNvSpPr txBox="1"/>
          <p:nvPr/>
        </p:nvSpPr>
        <p:spPr>
          <a:xfrm>
            <a:off x="1357290" y="1443841"/>
            <a:ext cx="6429420" cy="3231654"/>
          </a:xfrm>
          <a:prstGeom prst="rect">
            <a:avLst/>
          </a:prstGeom>
          <a:noFill/>
        </p:spPr>
        <p:txBody>
          <a:bodyPr wrap="square" rtlCol="0">
            <a:spAutoFit/>
          </a:bodyPr>
          <a:lstStyle/>
          <a:p>
            <a:r>
              <a:rPr lang="ro-RO" sz="2400" dirty="0" smtClean="0">
                <a:latin typeface="Gabriola" pitchFamily="82" charset="0"/>
              </a:rPr>
              <a:t>	</a:t>
            </a:r>
            <a:r>
              <a:rPr lang="en-US" sz="2400" dirty="0" smtClean="0">
                <a:latin typeface="Gabriola" pitchFamily="82" charset="0"/>
              </a:rPr>
              <a:t>In addition to items with codes </a:t>
            </a:r>
            <a:r>
              <a:rPr lang="en-US" sz="3600" b="1" dirty="0" smtClean="0">
                <a:latin typeface="Gabriola" pitchFamily="82" charset="0"/>
              </a:rPr>
              <a:t>1</a:t>
            </a:r>
            <a:r>
              <a:rPr lang="en-US" sz="2400" dirty="0" smtClean="0">
                <a:latin typeface="Gabriola" pitchFamily="82" charset="0"/>
              </a:rPr>
              <a:t> and </a:t>
            </a:r>
            <a:r>
              <a:rPr lang="en-US" sz="3600" b="1" dirty="0" smtClean="0">
                <a:latin typeface="Gabriola" pitchFamily="82" charset="0"/>
              </a:rPr>
              <a:t>2</a:t>
            </a:r>
            <a:r>
              <a:rPr lang="en-US" sz="2400" dirty="0" smtClean="0">
                <a:latin typeface="Gabriola" pitchFamily="82" charset="0"/>
              </a:rPr>
              <a:t>, there are also plastic products and packaging with codes from </a:t>
            </a:r>
            <a:r>
              <a:rPr lang="en-US" sz="2400" b="1" dirty="0" smtClean="0">
                <a:latin typeface="Gabriola" pitchFamily="82" charset="0"/>
              </a:rPr>
              <a:t>3</a:t>
            </a:r>
            <a:r>
              <a:rPr lang="en-US" sz="2400" dirty="0" smtClean="0">
                <a:latin typeface="Gabriola" pitchFamily="82" charset="0"/>
              </a:rPr>
              <a:t> to </a:t>
            </a:r>
            <a:r>
              <a:rPr lang="en-US" sz="2400" b="1" dirty="0" smtClean="0">
                <a:latin typeface="Gabriola" pitchFamily="82" charset="0"/>
              </a:rPr>
              <a:t>7</a:t>
            </a:r>
            <a:r>
              <a:rPr lang="en-US" sz="2400" dirty="0" smtClean="0">
                <a:latin typeface="Gabriola" pitchFamily="82" charset="0"/>
              </a:rPr>
              <a:t>. They are either non-recyclable or harder to recycle.</a:t>
            </a:r>
          </a:p>
          <a:p>
            <a:r>
              <a:rPr lang="ro-RO" sz="2400" dirty="0" smtClean="0">
                <a:latin typeface="Gabriola" pitchFamily="82" charset="0"/>
              </a:rPr>
              <a:t>	</a:t>
            </a:r>
            <a:r>
              <a:rPr lang="en-US" sz="2400" dirty="0" smtClean="0">
                <a:latin typeface="Gabriola" pitchFamily="82" charset="0"/>
              </a:rPr>
              <a:t>Of course, there is always the possibility to find a collector who has managed to capitalize on these types of objects through recycling . However, as far as we know, most collectors either do not take them or take them to capitalize on energy, by incineration.</a:t>
            </a:r>
            <a:endParaRPr lang="en-US" sz="2400" dirty="0">
              <a:latin typeface="Gabriola" pitchFamily="82" charset="0"/>
            </a:endParaRPr>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0868" y="285728"/>
            <a:ext cx="6322264" cy="1446550"/>
          </a:xfrm>
          <a:prstGeom prst="rect">
            <a:avLst/>
          </a:prstGeom>
          <a:noFill/>
        </p:spPr>
        <p:txBody>
          <a:bodyPr wrap="square" rtlCol="0">
            <a:spAutoFit/>
          </a:bodyPr>
          <a:lstStyle/>
          <a:p>
            <a:pPr marL="342900" indent="-342900" algn="ctr"/>
            <a:r>
              <a:rPr lang="en-US" sz="4400" dirty="0" smtClean="0">
                <a:latin typeface="Gloucester MT Extra Condensed" pitchFamily="18" charset="0"/>
              </a:rPr>
              <a:t>How far is Romania from the recycling targets imposed by the E</a:t>
            </a:r>
            <a:r>
              <a:rPr lang="ro-RO" sz="4400" dirty="0" smtClean="0">
                <a:latin typeface="Gloucester MT Extra Condensed" pitchFamily="18" charset="0"/>
              </a:rPr>
              <a:t>U</a:t>
            </a:r>
            <a:endParaRPr lang="en-US" sz="4400" dirty="0" smtClean="0">
              <a:latin typeface="Gloucester MT Extra Condensed" pitchFamily="18" charset="0"/>
            </a:endParaRPr>
          </a:p>
        </p:txBody>
      </p:sp>
      <p:sp>
        <p:nvSpPr>
          <p:cNvPr id="4" name="TextBox 3"/>
          <p:cNvSpPr txBox="1"/>
          <p:nvPr/>
        </p:nvSpPr>
        <p:spPr>
          <a:xfrm>
            <a:off x="1321571" y="2071678"/>
            <a:ext cx="6500858" cy="3416320"/>
          </a:xfrm>
          <a:prstGeom prst="rect">
            <a:avLst/>
          </a:prstGeom>
          <a:noFill/>
        </p:spPr>
        <p:txBody>
          <a:bodyPr wrap="square" rtlCol="0">
            <a:spAutoFit/>
          </a:bodyPr>
          <a:lstStyle/>
          <a:p>
            <a:r>
              <a:rPr lang="ro-RO" sz="2400" dirty="0" smtClean="0">
                <a:latin typeface="Gabriola" pitchFamily="82" charset="0"/>
              </a:rPr>
              <a:t>	</a:t>
            </a:r>
            <a:r>
              <a:rPr lang="en-US" sz="2400" b="1" dirty="0" smtClean="0">
                <a:latin typeface="Gabriola" pitchFamily="82" charset="0"/>
              </a:rPr>
              <a:t>Romania is at the bottom of Europe</a:t>
            </a:r>
            <a:r>
              <a:rPr lang="en-US" sz="2400" dirty="0" smtClean="0">
                <a:latin typeface="Gabriola" pitchFamily="82" charset="0"/>
              </a:rPr>
              <a:t> in terms of recycling, with a rate four times lower than the European average, reflecting the disastrous situation of waste management in our country.</a:t>
            </a:r>
            <a:r>
              <a:rPr lang="ro-RO" sz="2400" dirty="0" smtClean="0">
                <a:latin typeface="Gabriola" pitchFamily="82" charset="0"/>
              </a:rPr>
              <a:t> </a:t>
            </a:r>
            <a:r>
              <a:rPr lang="en-US" sz="2400" dirty="0" smtClean="0">
                <a:latin typeface="Gabriola" pitchFamily="82" charset="0"/>
              </a:rPr>
              <a:t>By 2020, Romania had to reach a 50% recycling rate in order not to be penalized by the European Union. </a:t>
            </a:r>
            <a:r>
              <a:rPr lang="en-US" sz="2400" b="1" dirty="0" smtClean="0">
                <a:latin typeface="Gabriola" pitchFamily="82" charset="0"/>
              </a:rPr>
              <a:t>This target has been missed</a:t>
            </a:r>
            <a:r>
              <a:rPr lang="en-US" sz="2400" dirty="0" smtClean="0">
                <a:latin typeface="Gabriola" pitchFamily="82" charset="0"/>
              </a:rPr>
              <a:t>, given that only </a:t>
            </a:r>
            <a:r>
              <a:rPr lang="en-US" sz="2400" b="1" dirty="0" smtClean="0">
                <a:latin typeface="Gabriola" pitchFamily="82" charset="0"/>
              </a:rPr>
              <a:t>11%</a:t>
            </a:r>
            <a:r>
              <a:rPr lang="en-US" sz="2400" dirty="0" smtClean="0">
                <a:latin typeface="Gabriola" pitchFamily="82" charset="0"/>
              </a:rPr>
              <a:t> of municipal waste is recycled, making us the second lowest recycling rate in the EU</a:t>
            </a:r>
            <a:r>
              <a:rPr lang="ro-RO" sz="2400" dirty="0" smtClean="0">
                <a:latin typeface="Gabriola" pitchFamily="82" charset="0"/>
              </a:rPr>
              <a:t>. </a:t>
            </a:r>
            <a:r>
              <a:rPr lang="en-US" sz="2400" dirty="0" smtClean="0">
                <a:latin typeface="Gabriola" pitchFamily="82" charset="0"/>
              </a:rPr>
              <a:t>The next threshold must be reached in </a:t>
            </a:r>
            <a:r>
              <a:rPr lang="en-US" sz="2400" b="1" dirty="0" smtClean="0">
                <a:latin typeface="Gabriola" pitchFamily="82" charset="0"/>
              </a:rPr>
              <a:t>2025</a:t>
            </a:r>
            <a:r>
              <a:rPr lang="en-US" sz="2400" dirty="0" smtClean="0">
                <a:latin typeface="Gabriola" pitchFamily="82" charset="0"/>
              </a:rPr>
              <a:t>, when Romania must reach a </a:t>
            </a:r>
            <a:r>
              <a:rPr lang="en-US" sz="2400" b="1" dirty="0" smtClean="0">
                <a:latin typeface="Gabriola" pitchFamily="82" charset="0"/>
              </a:rPr>
              <a:t>55% recycling rate</a:t>
            </a:r>
            <a:r>
              <a:rPr lang="en-US" sz="2400" dirty="0" smtClean="0">
                <a:latin typeface="Gabriola" pitchFamily="82" charset="0"/>
              </a:rPr>
              <a:t>, a difficult goal for our country</a:t>
            </a:r>
            <a:r>
              <a:rPr lang="ro-RO" sz="2400" dirty="0" smtClean="0">
                <a:latin typeface="Gabriola" pitchFamily="82" charset="0"/>
              </a:rPr>
              <a:t>.</a:t>
            </a:r>
            <a:endParaRPr lang="en-US" sz="2400" dirty="0">
              <a:latin typeface="Gabriola" pitchFamily="82" charset="0"/>
            </a:endParaRPr>
          </a:p>
        </p:txBody>
      </p:sp>
    </p:spTree>
  </p:cSld>
  <p:clrMapOvr>
    <a:masterClrMapping/>
  </p:clrMapOvr>
  <p:transition spd="med">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285</TotalTime>
  <Words>189</Words>
  <Application>Microsoft Office PowerPoint</Application>
  <PresentationFormat>On-screen Show (4:3)</PresentationFormat>
  <Paragraphs>44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Plastics in romania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Alcatel</dc:creator>
  <cp:lastModifiedBy>Andrei</cp:lastModifiedBy>
  <cp:revision>50</cp:revision>
  <dcterms:created xsi:type="dcterms:W3CDTF">2022-02-22T09:55:49Z</dcterms:created>
  <dcterms:modified xsi:type="dcterms:W3CDTF">2024-06-05T14:45:11Z</dcterms:modified>
</cp:coreProperties>
</file>